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retendard SemiBold"/>
      <p:bold r:id="rId24"/>
    </p:embeddedFont>
    <p:embeddedFont>
      <p:font typeface="Pretendard Regular"/>
      <p:regular r:id="rId25"/>
    </p:embeddedFont>
    <p:embeddedFont>
      <p:font typeface="Pretendard Bold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12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12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12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2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42200" y="2628900"/>
            <a:ext cx="3390900" cy="60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45800" y="4013200"/>
            <a:ext cx="6845300" cy="4610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416800" y="2717800"/>
            <a:ext cx="3454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2024 MAKER'S DAY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2900" y="6007100"/>
            <a:ext cx="146558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100" b="false" i="false" u="none" strike="noStrike">
                <a:solidFill>
                  <a:srgbClr val="23294A"/>
                </a:solidFill>
                <a:ea typeface="Pretendard Regular"/>
              </a:rPr>
              <a:t>고립ㆍ은둔</a:t>
            </a:r>
            <a:r>
              <a:rPr lang="en-US" sz="5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5100" b="false" i="false" u="none" strike="noStrike">
                <a:solidFill>
                  <a:srgbClr val="23294A"/>
                </a:solidFill>
                <a:ea typeface="Pretendard Regular"/>
              </a:rPr>
              <a:t>청년들의</a:t>
            </a:r>
            <a:r>
              <a:rPr lang="en-US" sz="5100" b="false" i="false" u="none" strike="noStrike">
                <a:solidFill>
                  <a:srgbClr val="23294A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5100" b="false" i="false" u="none" strike="noStrike">
                <a:solidFill>
                  <a:srgbClr val="23294A"/>
                </a:solidFill>
                <a:ea typeface="Pretendard Regular"/>
              </a:rPr>
              <a:t>원활한</a:t>
            </a:r>
            <a:r>
              <a:rPr lang="en-US" sz="5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5100" b="false" i="false" u="none" strike="noStrike">
                <a:solidFill>
                  <a:srgbClr val="23294A"/>
                </a:solidFill>
                <a:ea typeface="Pretendard Regular"/>
              </a:rPr>
              <a:t>일상회복을</a:t>
            </a:r>
            <a:r>
              <a:rPr lang="en-US" sz="5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5100" b="false" i="false" u="none" strike="noStrike">
                <a:solidFill>
                  <a:srgbClr val="23294A"/>
                </a:solidFill>
                <a:ea typeface="Pretendard Regular"/>
              </a:rPr>
              <a:t>도와주는</a:t>
            </a:r>
            <a:r>
              <a:rPr lang="en-US" sz="5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5100" b="false" i="false" u="none" strike="noStrike">
                <a:solidFill>
                  <a:srgbClr val="23294A"/>
                </a:solidFill>
                <a:ea typeface="Pretendard Regular"/>
              </a:rPr>
              <a:t>서비스</a:t>
            </a:r>
            <a:r>
              <a:rPr lang="en-US" sz="5100" b="false" i="false" u="none" strike="noStrike">
                <a:solidFill>
                  <a:srgbClr val="23294A"/>
                </a:solidFill>
                <a:latin typeface="Pretendard Regular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5400" y="9613900"/>
            <a:ext cx="889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300" b="false" i="false" u="none" strike="noStrike">
                <a:solidFill>
                  <a:srgbClr val="23294A"/>
                </a:solidFill>
                <a:latin typeface="Pretendard Regular"/>
              </a:rPr>
              <a:t>TAKE-OUT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20800" y="1028700"/>
            <a:ext cx="33147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23294A"/>
                </a:solidFill>
                <a:latin typeface="Pretendard Regular"/>
              </a:rPr>
              <a:t>DATE. 2024.07.27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500" y="1028700"/>
            <a:ext cx="15875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9519"/>
              </a:lnSpc>
            </a:pPr>
            <a:r>
              <a:rPr lang="en-US" sz="1400" b="false" i="false" u="none" strike="noStrike">
                <a:solidFill>
                  <a:srgbClr val="23294A"/>
                </a:solidFill>
                <a:latin typeface="Pretendard Regular"/>
              </a:rPr>
              <a:t>SMARCLE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2900" y="3835400"/>
            <a:ext cx="66802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700" b="false" i="false" u="none" strike="noStrike">
                <a:solidFill>
                  <a:srgbClr val="23294A"/>
                </a:solidFill>
                <a:latin typeface="Pretendard SemiBold"/>
              </a:rPr>
              <a:t>STEP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" y="3009900"/>
            <a:ext cx="3873500" cy="6108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16900" y="4356100"/>
            <a:ext cx="4076700" cy="341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14900" y="3263900"/>
            <a:ext cx="3073400" cy="574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11100" y="5969000"/>
            <a:ext cx="1651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로그인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1400" y="3860800"/>
            <a:ext cx="2755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로그인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관련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페이지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44500" y="4356100"/>
            <a:ext cx="4140200" cy="3517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33400" y="4813300"/>
            <a:ext cx="4241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636573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구글계정과의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연동으로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    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로그인을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더욱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간편하게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할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수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있음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33400" y="5918200"/>
            <a:ext cx="4241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636573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내정보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관리가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가능함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33400" y="6705600"/>
            <a:ext cx="4241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636573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비밀번호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변경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/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찾기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가능함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0100" y="2908300"/>
            <a:ext cx="5905500" cy="596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96100" y="3327400"/>
            <a:ext cx="6197600" cy="483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46100" y="6083300"/>
            <a:ext cx="1651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일상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공유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28700" y="4241800"/>
            <a:ext cx="4140200" cy="3517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817600" y="4864100"/>
            <a:ext cx="4241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636573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일상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공유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페이지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생성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17600" y="5689600"/>
            <a:ext cx="4241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636573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목표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게시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가능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17600" y="6540500"/>
            <a:ext cx="4241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636573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목표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관리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/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확인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14500" y="3695700"/>
            <a:ext cx="2755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일상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공유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관련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페이지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73500" y="3810000"/>
            <a:ext cx="10833100" cy="350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목표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설정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73500" y="7315200"/>
            <a:ext cx="77724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3294A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GPT API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의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활용</a:t>
            </a:r>
          </a:p>
          <a:p>
            <a:pPr algn="l" lvl="0" indent="-342900" marL="342900">
              <a:lnSpc>
                <a:spcPct val="116199"/>
              </a:lnSpc>
              <a:buClr>
                <a:srgbClr val="23294A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Webhooks→GPT→Airtable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순서의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Scenario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로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작동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4089400"/>
            <a:ext cx="4889500" cy="477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84500" y="4584700"/>
            <a:ext cx="1739900" cy="168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목표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설정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38500" y="3517900"/>
            <a:ext cx="11557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100" b="false" i="false" u="none" strike="noStrike">
                <a:solidFill>
                  <a:srgbClr val="7180CB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9900" y="6426200"/>
            <a:ext cx="4241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7180CB"/>
                </a:solidFill>
                <a:latin typeface="Pretendard SemiBold"/>
              </a:rPr>
              <a:t>Webhooks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5300" y="7099300"/>
            <a:ext cx="4241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636573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사용자로부터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받은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나이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,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성별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,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    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직업의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유무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,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외출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횟수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,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외출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목적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등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    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은둔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청년과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관련된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요소의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정보를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    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웹사이트에서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입력받는다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92900" y="4089400"/>
            <a:ext cx="4889500" cy="4775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31200" y="4533900"/>
            <a:ext cx="1612900" cy="1689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534400" y="3517900"/>
            <a:ext cx="11557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100" b="false" i="false" u="none" strike="noStrike">
                <a:solidFill>
                  <a:srgbClr val="7180CB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23100" y="6261100"/>
            <a:ext cx="4241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7180CB"/>
                </a:solidFill>
                <a:latin typeface="Pretendard SemiBold"/>
              </a:rPr>
              <a:t>OpenAI </a:t>
            </a:r>
          </a:p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7180CB"/>
                </a:solidFill>
                <a:latin typeface="Pretendard SemiBold"/>
              </a:rPr>
              <a:t>(ChatGPT, Whistper, DALL-E)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8500" y="7264400"/>
            <a:ext cx="42418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636573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입력받은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정보들을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활용하여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    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프롬프트를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작성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GPT(4)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로부터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        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답변을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생성한다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01500" y="4089400"/>
            <a:ext cx="4889500" cy="4775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01700" y="4635500"/>
            <a:ext cx="1600200" cy="1587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830300" y="3505200"/>
            <a:ext cx="11557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100" b="false" i="false" u="none" strike="noStrike">
                <a:solidFill>
                  <a:srgbClr val="7180CB"/>
                </a:solidFill>
                <a:latin typeface="Pretendard Semi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19000" y="6413500"/>
            <a:ext cx="4241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7180CB"/>
                </a:solidFill>
                <a:latin typeface="Pretendard SemiBold"/>
              </a:rPr>
              <a:t>Airtable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44400" y="7251700"/>
            <a:ext cx="42418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636573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DB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관리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시스템으로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,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사용자로부터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    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받은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정보와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GPT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가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생성한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답변을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     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저장한다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32000" y="3517900"/>
            <a:ext cx="4775200" cy="521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85100" y="3517900"/>
            <a:ext cx="9994900" cy="2349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35900" y="6121400"/>
            <a:ext cx="6197600" cy="226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762500" y="6057900"/>
            <a:ext cx="50927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목표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설정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8300" y="3009900"/>
            <a:ext cx="2755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prompt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82400" y="3009900"/>
            <a:ext cx="2755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DB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관리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3302000"/>
            <a:ext cx="4381500" cy="556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41100" y="3860800"/>
            <a:ext cx="6489700" cy="4559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64900" y="5803900"/>
            <a:ext cx="1651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목표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05500" y="4305300"/>
            <a:ext cx="5295900" cy="3517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956300" y="4711700"/>
            <a:ext cx="5257800" cy="269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각각에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해당하는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저장값들이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전술한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파라미터에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할당되어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Webhooks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에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저장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이후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정해진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prompt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를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gpt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에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전송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및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답변을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Airtable - completion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에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저장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이후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계획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리스트에서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현재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로그인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정보와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일치하는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(email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구분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)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계획들만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사용자에게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표시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“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계획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만들기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"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클릭시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생성된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계획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리스트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페이지로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이동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16800" y="3517900"/>
            <a:ext cx="3454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SemiBold"/>
              </a:rPr>
              <a:t>CHAPTER 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" y="4178300"/>
            <a:ext cx="18059400" cy="242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600" b="false" i="false" u="none" strike="noStrike">
                <a:solidFill>
                  <a:srgbClr val="FFFFFF"/>
                </a:solidFill>
                <a:ea typeface="Pretendard SemiBold"/>
              </a:rPr>
              <a:t>향후</a:t>
            </a:r>
            <a:r>
              <a:rPr lang="en-US" sz="136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3600" b="false" i="false" u="none" strike="noStrike">
                <a:solidFill>
                  <a:srgbClr val="FFFFFF"/>
                </a:solidFill>
                <a:ea typeface="Pretendard SemiBold"/>
              </a:rPr>
              <a:t>계획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5400" y="9613900"/>
            <a:ext cx="889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300" b="false" i="false" u="none" strike="noStrike">
                <a:solidFill>
                  <a:srgbClr val="23294A"/>
                </a:solidFill>
                <a:latin typeface="Pretendard Regular"/>
              </a:rPr>
              <a:t>TAKE-OUT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0" y="3606800"/>
            <a:ext cx="4953000" cy="495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2788900" y="6007100"/>
            <a:ext cx="1473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86000" y="3606800"/>
            <a:ext cx="4953000" cy="495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4025900" y="6007100"/>
            <a:ext cx="14732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21500" y="3835400"/>
            <a:ext cx="4445000" cy="444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PLAN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향후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계획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17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9800" y="5168900"/>
            <a:ext cx="23114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089"/>
              </a:lnSpc>
            </a:pPr>
            <a:r>
              <a:rPr lang="en-US" sz="3400" b="false" i="false" u="none" strike="noStrike">
                <a:solidFill>
                  <a:srgbClr val="7180CB"/>
                </a:solidFill>
                <a:latin typeface="Pretendard SemiBold"/>
              </a:rPr>
              <a:t>BACK-END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7900" y="6477000"/>
            <a:ext cx="3340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DB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의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효율적인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관리법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찾기</a:t>
            </a:r>
          </a:p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DB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관리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검토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92500" y="5168900"/>
            <a:ext cx="26416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089"/>
              </a:lnSpc>
            </a:pPr>
            <a:r>
              <a:rPr lang="en-US" sz="3400" b="false" i="false" u="none" strike="noStrike">
                <a:solidFill>
                  <a:srgbClr val="7180CB"/>
                </a:solidFill>
                <a:latin typeface="Pretendard SemiBold"/>
              </a:rPr>
              <a:t>FRONT-END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43300" y="62992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홈페이지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폰트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글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수정</a:t>
            </a:r>
          </a:p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그림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생성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수정</a:t>
            </a:r>
          </a:p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리다이렉션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검토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636573"/>
                </a:solidFill>
                <a:ea typeface="Pretendard Regular"/>
              </a:rPr>
              <a:t>수정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07300" y="6464300"/>
            <a:ext cx="36576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AutoNum type="arabicPeriod" startAt="1"/>
            </a:pP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계획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만들때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새로고침해도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     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결과가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보이지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않는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오류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Regular"/>
              </a:rPr>
              <a:t>수정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13700" y="5168900"/>
            <a:ext cx="2311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089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SemiBold"/>
              </a:rPr>
              <a:t>AI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6299200"/>
            <a:ext cx="2730500" cy="60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25300" y="3098800"/>
            <a:ext cx="2959100" cy="617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30400" y="3098800"/>
            <a:ext cx="2120900" cy="617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27100" y="6388100"/>
            <a:ext cx="2794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200" y="7010400"/>
            <a:ext cx="11798300" cy="217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200" b="false" i="false" u="none" strike="noStrike">
                <a:solidFill>
                  <a:srgbClr val="23294A"/>
                </a:solidFill>
                <a:ea typeface="Pretendard SemiBold"/>
              </a:rPr>
              <a:t>감사합니다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5400" y="9613900"/>
            <a:ext cx="889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300" b="false" i="false" u="none" strike="noStrike">
                <a:solidFill>
                  <a:srgbClr val="23294A"/>
                </a:solidFill>
                <a:latin typeface="Pretendard Regular"/>
              </a:rPr>
              <a:t>TAKE-OUT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500" y="1028700"/>
            <a:ext cx="15875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9519"/>
              </a:lnSpc>
            </a:pPr>
            <a:r>
              <a:rPr lang="en-US" sz="1400" b="false" i="false" u="none" strike="noStrike">
                <a:solidFill>
                  <a:srgbClr val="23294A"/>
                </a:solidFill>
                <a:latin typeface="Pretendard Regular"/>
              </a:rPr>
              <a:t>SMARCLE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20800" y="1028700"/>
            <a:ext cx="33147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23294A"/>
                </a:solidFill>
                <a:latin typeface="Pretendard Regular"/>
              </a:rPr>
              <a:t>DATE. 2024.07.27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67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43300" y="9563100"/>
            <a:ext cx="1181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9300" y="4102100"/>
            <a:ext cx="11557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100" b="false" i="false" u="none" strike="noStrike">
                <a:solidFill>
                  <a:srgbClr val="7180CB"/>
                </a:solidFill>
                <a:latin typeface="Pretendard Semi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4700" y="5118100"/>
            <a:ext cx="3619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4500" b="false" i="false" u="none" strike="noStrike">
                <a:solidFill>
                  <a:srgbClr val="23294A"/>
                </a:solidFill>
                <a:ea typeface="Pretendard SemiBold"/>
              </a:rPr>
              <a:t>프로젝트</a:t>
            </a:r>
            <a:r>
              <a:rPr lang="en-US" sz="45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4500" b="false" i="false" u="none" strike="noStrike">
                <a:solidFill>
                  <a:srgbClr val="23294A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2800" y="6032500"/>
            <a:ext cx="3556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636573"/>
                </a:solidFill>
                <a:latin typeface="Pretendard Regular"/>
              </a:rPr>
              <a:t># </a:t>
            </a:r>
            <a:r>
              <a:rPr lang="ko-KR" sz="2200" b="false" i="false" u="none" strike="noStrike">
                <a:solidFill>
                  <a:srgbClr val="636573"/>
                </a:solidFill>
                <a:ea typeface="Pretendard Regular"/>
              </a:rPr>
              <a:t>개발동기</a:t>
            </a:r>
            <a:br>
              <a:rPr lang="ko-KR" sz="2200" b="false" i="false" u="none" strike="noStrike">
                <a:solidFill>
                  <a:srgbClr val="636573"/>
                </a:solidFill>
                <a:ea typeface="Pretendard Regular"/>
              </a:rPr>
            </a:br>
            <a:r>
              <a:rPr lang="en-US" sz="2200" b="false" i="false" u="none" strike="noStrike">
                <a:solidFill>
                  <a:srgbClr val="636573"/>
                </a:solidFill>
                <a:latin typeface="Pretendard Regular"/>
              </a:rPr>
              <a:t># STEP </a:t>
            </a:r>
            <a:r>
              <a:rPr lang="ko-KR" sz="2200" b="false" i="false" u="none" strike="noStrike">
                <a:solidFill>
                  <a:srgbClr val="636573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37100" y="1422400"/>
            <a:ext cx="8826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72500" y="4102100"/>
            <a:ext cx="11557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100" b="false" i="false" u="none" strike="noStrike">
                <a:solidFill>
                  <a:srgbClr val="7180CB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40600" y="5118100"/>
            <a:ext cx="3619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4500" b="false" i="false" u="none" strike="noStrike">
                <a:solidFill>
                  <a:srgbClr val="23294A"/>
                </a:solidFill>
                <a:ea typeface="Pretendard SemiBold"/>
              </a:rPr>
              <a:t>개발</a:t>
            </a:r>
            <a:r>
              <a:rPr lang="en-US" sz="45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4500" b="false" i="false" u="none" strike="noStrike">
                <a:solidFill>
                  <a:srgbClr val="23294A"/>
                </a:solidFill>
                <a:ea typeface="Pretendard SemiBold"/>
              </a:rPr>
              <a:t>현황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6000" y="6032500"/>
            <a:ext cx="3556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636573"/>
                </a:solidFill>
                <a:latin typeface="Pretendard Regular"/>
              </a:rPr>
              <a:t># SOFTR</a:t>
            </a:r>
            <a:br>
              <a:rPr lang="en-US" sz="2200" b="false" i="false" u="none" strike="noStrike">
                <a:solidFill>
                  <a:srgbClr val="636573"/>
                </a:solidFill>
                <a:latin typeface="Pretendard Regular"/>
              </a:rPr>
            </a:br>
            <a:r>
              <a:rPr lang="en-US" sz="2200" b="false" i="false" u="none" strike="noStrike">
                <a:solidFill>
                  <a:srgbClr val="636573"/>
                </a:solidFill>
                <a:latin typeface="Pretendard Regular"/>
              </a:rPr>
              <a:t># GPT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44600" y="4102100"/>
            <a:ext cx="11557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100" b="false" i="false" u="none" strike="noStrike">
                <a:solidFill>
                  <a:srgbClr val="7180CB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25400" y="5118100"/>
            <a:ext cx="3619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4500" b="false" i="false" u="none" strike="noStrike">
                <a:solidFill>
                  <a:srgbClr val="23294A"/>
                </a:solidFill>
                <a:ea typeface="Pretendard SemiBold"/>
              </a:rPr>
              <a:t>향후</a:t>
            </a:r>
            <a:r>
              <a:rPr lang="en-US" sz="45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4500" b="false" i="false" u="none" strike="noStrike">
                <a:solidFill>
                  <a:srgbClr val="23294A"/>
                </a:solidFill>
                <a:ea typeface="Pretendard SemiBold"/>
              </a:rPr>
              <a:t>계획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50800" y="6032500"/>
            <a:ext cx="3556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636573"/>
                </a:solidFill>
                <a:latin typeface="Pretendard Regular"/>
              </a:rPr>
              <a:t># FE/BE</a:t>
            </a:r>
            <a:br>
              <a:rPr lang="en-US" sz="2200" b="false" i="false" u="none" strike="noStrike">
                <a:solidFill>
                  <a:srgbClr val="636573"/>
                </a:solidFill>
                <a:latin typeface="Pretendard Regular"/>
              </a:rPr>
            </a:br>
            <a:r>
              <a:rPr lang="en-US" sz="2200" b="false" i="false" u="none" strike="noStrike">
                <a:solidFill>
                  <a:srgbClr val="636573"/>
                </a:solidFill>
                <a:latin typeface="Pretendard Regular"/>
              </a:rPr>
              <a:t># AI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16800" y="3517900"/>
            <a:ext cx="3454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SemiBold"/>
              </a:rPr>
              <a:t>CHAPTER 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" y="4178300"/>
            <a:ext cx="18059400" cy="242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600" b="false" i="false" u="none" strike="noStrike">
                <a:solidFill>
                  <a:srgbClr val="FFFFFF"/>
                </a:solidFill>
                <a:ea typeface="Pretendard SemiBold"/>
              </a:rPr>
              <a:t>프로젝트</a:t>
            </a:r>
            <a:r>
              <a:rPr lang="en-US" sz="136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3600" b="false" i="false" u="none" strike="noStrike">
                <a:solidFill>
                  <a:srgbClr val="FFFFFF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5400" y="9613900"/>
            <a:ext cx="889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300" b="false" i="false" u="none" strike="noStrike">
                <a:solidFill>
                  <a:srgbClr val="23294A"/>
                </a:solidFill>
                <a:latin typeface="Pretendard Regular"/>
              </a:rPr>
              <a:t>TAKE-OUT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75900" y="4724400"/>
            <a:ext cx="1651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683000"/>
            <a:ext cx="8978900" cy="218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95700" y="4762500"/>
            <a:ext cx="13843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6337300"/>
            <a:ext cx="8978900" cy="2184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95700" y="7416800"/>
            <a:ext cx="13843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96700" y="3035300"/>
            <a:ext cx="4914900" cy="6172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17600" y="4102100"/>
            <a:ext cx="3276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7180CB"/>
                </a:solidFill>
                <a:ea typeface="Pretendard SemiBold"/>
              </a:rPr>
              <a:t>고립ㆍ은둔</a:t>
            </a:r>
            <a:r>
              <a:rPr lang="en-US" sz="2100" b="false" i="false" u="none" strike="noStrike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7180CB"/>
                </a:solidFill>
                <a:ea typeface="Pretendard SemiBold"/>
              </a:rPr>
              <a:t>청년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6700" y="4292600"/>
            <a:ext cx="23114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true" i="false" u="none" strike="noStrike">
                <a:solidFill>
                  <a:srgbClr val="23294A"/>
                </a:solidFill>
                <a:latin typeface="Pretendard Regular"/>
              </a:rPr>
              <a:t>54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40100" y="4902200"/>
            <a:ext cx="812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100">
                <a:solidFill>
                  <a:srgbClr val="23294A"/>
                </a:solidFill>
                <a:ea typeface="Pretendard SemiBold"/>
              </a:rPr>
              <a:t>만명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26000" y="3937000"/>
            <a:ext cx="4838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고립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·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은둔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청년들의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비율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증가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26000" y="4381500"/>
            <a:ext cx="4826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취업실패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대인관계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등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각종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문제로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인해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   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고립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·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은둔을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시작한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청년들이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증가하게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600" y="6756400"/>
            <a:ext cx="3276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7180CB"/>
                </a:solidFill>
                <a:ea typeface="Pretendard SemiBold"/>
              </a:rPr>
              <a:t>대인관계</a:t>
            </a:r>
            <a:r>
              <a:rPr lang="en-US" sz="2100" b="false" i="false" u="none" strike="noStrike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7180CB"/>
                </a:solidFill>
                <a:ea typeface="Pretendard SemiBold"/>
              </a:rPr>
              <a:t>어려움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6700" y="6946900"/>
            <a:ext cx="23114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true" i="false" u="none" strike="noStrike">
                <a:solidFill>
                  <a:srgbClr val="23294A"/>
                </a:solidFill>
                <a:latin typeface="Pretendard Regular"/>
              </a:rPr>
              <a:t>62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0100" y="7556500"/>
            <a:ext cx="508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 spc="-100">
                <a:solidFill>
                  <a:srgbClr val="23294A"/>
                </a:solidFill>
                <a:latin typeface="Pretendard SemiBold"/>
              </a:rPr>
              <a:t>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26000" y="6591300"/>
            <a:ext cx="4838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치료에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어려움을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호소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ABOUT STEP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개발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동기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26000" y="5207000"/>
            <a:ext cx="4826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고립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·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은둔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청년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54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만명으로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추정됨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26000" y="7035800"/>
            <a:ext cx="4826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고립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·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은둔기간이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   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외출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대인관계에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어려움을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겪어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치료가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어려움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26000" y="7785100"/>
            <a:ext cx="4826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비교적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익숙한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환경에서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편하게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사용할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   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서비스가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필요함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683000"/>
            <a:ext cx="8978900" cy="218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695700" y="4762500"/>
            <a:ext cx="13843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6337300"/>
            <a:ext cx="8978900" cy="218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695700" y="7416800"/>
            <a:ext cx="13843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75900" y="7366000"/>
            <a:ext cx="1651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99800" y="4089400"/>
            <a:ext cx="6172200" cy="3898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17600" y="4102100"/>
            <a:ext cx="3276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7180CB"/>
                </a:solidFill>
                <a:ea typeface="Pretendard SemiBold"/>
              </a:rPr>
              <a:t>고립ㆍ은둔</a:t>
            </a:r>
            <a:r>
              <a:rPr lang="en-US" sz="2100" b="false" i="false" u="none" strike="noStrike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7180CB"/>
                </a:solidFill>
                <a:ea typeface="Pretendard SemiBold"/>
              </a:rPr>
              <a:t>청년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6700" y="4292600"/>
            <a:ext cx="23114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true" i="false" u="none" strike="noStrike">
                <a:solidFill>
                  <a:srgbClr val="23294A"/>
                </a:solidFill>
                <a:latin typeface="Pretendard Regular"/>
              </a:rPr>
              <a:t>54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40100" y="4902200"/>
            <a:ext cx="812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100">
                <a:solidFill>
                  <a:srgbClr val="23294A"/>
                </a:solidFill>
                <a:ea typeface="Pretendard SemiBold"/>
              </a:rPr>
              <a:t>만명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26000" y="3937000"/>
            <a:ext cx="4838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고립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·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은둔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청년들의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비율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증가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26000" y="4381500"/>
            <a:ext cx="4826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취업실패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대인관계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등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각종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문제로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인해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   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고립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·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은둔을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시작한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청년들이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증가하게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600" y="6756400"/>
            <a:ext cx="3276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7180CB"/>
                </a:solidFill>
                <a:ea typeface="Pretendard SemiBold"/>
              </a:rPr>
              <a:t>대인관계</a:t>
            </a:r>
            <a:r>
              <a:rPr lang="en-US" sz="2100" b="false" i="false" u="none" strike="noStrike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7180CB"/>
                </a:solidFill>
                <a:ea typeface="Pretendard SemiBold"/>
              </a:rPr>
              <a:t>어려움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6700" y="6946900"/>
            <a:ext cx="23114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true" i="false" u="none" strike="noStrike">
                <a:solidFill>
                  <a:srgbClr val="23294A"/>
                </a:solidFill>
                <a:latin typeface="Pretendard Regular"/>
              </a:rPr>
              <a:t>62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0100" y="7556500"/>
            <a:ext cx="508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 spc="-100">
                <a:solidFill>
                  <a:srgbClr val="23294A"/>
                </a:solidFill>
                <a:latin typeface="Pretendard SemiBold"/>
              </a:rPr>
              <a:t>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26000" y="6591300"/>
            <a:ext cx="4838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치료에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어려움을</a:t>
            </a:r>
            <a:r>
              <a:rPr lang="en-US" sz="2100" b="false" i="false" u="none" strike="noStrike">
                <a:solidFill>
                  <a:srgbClr val="636573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636573"/>
                </a:solidFill>
                <a:ea typeface="Pretendard SemiBold"/>
              </a:rPr>
              <a:t>호소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ABOUT STEP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개발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동기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26000" y="5207000"/>
            <a:ext cx="4826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고립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·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은둔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청년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54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만명으로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추정됨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26000" y="7035800"/>
            <a:ext cx="4826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고립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·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은둔기간이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   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외출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대인관계에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어려움을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겪어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치료가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어려움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26000" y="7785100"/>
            <a:ext cx="4826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비교적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익숙한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환경에서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편하게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사용할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    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서비스가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필요함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3530600"/>
            <a:ext cx="6883400" cy="513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0" y="4508500"/>
            <a:ext cx="19431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55300" y="4508500"/>
            <a:ext cx="19431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88900" y="4508500"/>
            <a:ext cx="1943100" cy="50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ABOUT STEP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STEP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이란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9000" y="5486400"/>
            <a:ext cx="8763000" cy="283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챗봇과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대화하며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본인만의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목표를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설정할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있고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설정한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목표를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해결하면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한단계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성장한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목표를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또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설정하는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방식으로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점진적으로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일상회복을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도와주는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서비스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본인의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목표성과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혹은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일상을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공유하며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 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일상회복에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대한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동기를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얻게되는등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심리적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성장또한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도와주는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서비스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83600" y="4584700"/>
            <a:ext cx="199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2000" b="false" i="false" u="none" strike="noStrike">
                <a:solidFill>
                  <a:srgbClr val="7180CB"/>
                </a:solidFill>
                <a:latin typeface="Pretendard SemiBold"/>
              </a:rPr>
              <a:t># </a:t>
            </a:r>
            <a:r>
              <a:rPr lang="ko-KR" sz="2000" b="false" i="false" u="none" strike="noStrike">
                <a:solidFill>
                  <a:srgbClr val="7180CB"/>
                </a:solidFill>
                <a:ea typeface="Pretendard SemiBold"/>
              </a:rPr>
              <a:t>고립ㆍ은둔</a:t>
            </a:r>
            <a:r>
              <a:rPr lang="en-US" sz="2000" b="false" i="false" u="none" strike="noStrike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180CB"/>
                </a:solidFill>
                <a:ea typeface="Pretendard SemiBold"/>
              </a:rPr>
              <a:t>청년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29900" y="4584700"/>
            <a:ext cx="199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2000" b="false" i="false" u="none" strike="noStrike">
                <a:solidFill>
                  <a:srgbClr val="7180CB"/>
                </a:solidFill>
                <a:latin typeface="Pretendard SemiBold"/>
              </a:rPr>
              <a:t>#</a:t>
            </a:r>
            <a:r>
              <a:rPr lang="ko-KR" sz="2000" b="false" i="false" u="none" strike="noStrike">
                <a:solidFill>
                  <a:srgbClr val="7180CB"/>
                </a:solidFill>
                <a:ea typeface="Pretendard SemiBold"/>
              </a:rPr>
              <a:t>목표</a:t>
            </a:r>
            <a:r>
              <a:rPr lang="en-US" sz="2000" b="false" i="false" u="none" strike="noStrike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180CB"/>
                </a:solidFill>
                <a:ea typeface="Pretendard SemiBold"/>
              </a:rPr>
              <a:t>설정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3500" y="4584700"/>
            <a:ext cx="199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2000" b="false" i="false" u="none" strike="noStrike">
                <a:solidFill>
                  <a:srgbClr val="7180CB"/>
                </a:solidFill>
                <a:latin typeface="Pretendard SemiBold"/>
              </a:rPr>
              <a:t># </a:t>
            </a:r>
            <a:r>
              <a:rPr lang="ko-KR" sz="2000" b="false" i="false" u="none" strike="noStrike">
                <a:solidFill>
                  <a:srgbClr val="7180CB"/>
                </a:solidFill>
                <a:ea typeface="Pretendard SemiBold"/>
              </a:rPr>
              <a:t>맞춤형</a:t>
            </a:r>
            <a:r>
              <a:rPr lang="en-US" sz="2000" b="false" i="false" u="none" strike="noStrike">
                <a:solidFill>
                  <a:srgbClr val="7180CB"/>
                </a:solidFill>
                <a:latin typeface="Pretendard SemiBold"/>
              </a:rPr>
              <a:t> AI</a:t>
            </a:r>
            <a:r>
              <a:rPr lang="ko-KR" sz="2000" b="false" i="false" u="none" strike="noStrike">
                <a:solidFill>
                  <a:srgbClr val="7180CB"/>
                </a:solidFill>
                <a:ea typeface="Pretendard SemiBold"/>
              </a:rPr>
              <a:t>서비스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9000" y="3517900"/>
            <a:ext cx="88011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8770"/>
              </a:lnSpc>
            </a:pP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생성형</a:t>
            </a:r>
            <a:r>
              <a:rPr lang="en-US" sz="2800" b="false" i="false" u="none" strike="noStrike" spc="-100">
                <a:solidFill>
                  <a:srgbClr val="7180CB"/>
                </a:solidFill>
                <a:latin typeface="Pretendard SemiBold"/>
              </a:rPr>
              <a:t>AI</a:t>
            </a: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를</a:t>
            </a:r>
            <a:r>
              <a:rPr lang="en-US" sz="2800" b="false" i="false" u="none" strike="noStrike" spc="-1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활용해</a:t>
            </a:r>
            <a:r>
              <a:rPr lang="en-US" sz="2800" b="false" i="false" u="none" strike="noStrike" spc="-1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고립</a:t>
            </a:r>
            <a:r>
              <a:rPr lang="en-US" sz="2800" b="false" i="false" u="none" strike="noStrike" spc="-100">
                <a:solidFill>
                  <a:srgbClr val="7180CB"/>
                </a:solidFill>
                <a:latin typeface="Pretendard SemiBold"/>
              </a:rPr>
              <a:t>·</a:t>
            </a: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은둔</a:t>
            </a:r>
            <a:r>
              <a:rPr lang="en-US" sz="2800" b="false" i="false" u="none" strike="noStrike" spc="-1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청년들의</a:t>
            </a:r>
          </a:p>
          <a:p>
            <a:pPr algn="l" lvl="0">
              <a:lnSpc>
                <a:spcPct val="98770"/>
              </a:lnSpc>
            </a:pP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원활한</a:t>
            </a:r>
            <a:r>
              <a:rPr lang="en-US" sz="2800" b="false" i="false" u="none" strike="noStrike" spc="-1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일상회복을</a:t>
            </a:r>
            <a:r>
              <a:rPr lang="en-US" sz="2800" b="false" i="false" u="none" strike="noStrike" spc="-1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도와주는</a:t>
            </a:r>
            <a:r>
              <a:rPr lang="en-US" sz="2800" b="false" i="false" u="none" strike="noStrike" spc="-1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7180CB"/>
                </a:solidFill>
                <a:ea typeface="Pretendard SemiBold"/>
              </a:rPr>
              <a:t>서비스</a:t>
            </a:r>
            <a:r>
              <a:rPr lang="en-US" sz="2800" b="false" i="false" u="none" strike="noStrike" spc="-100">
                <a:solidFill>
                  <a:srgbClr val="7180CB"/>
                </a:solidFill>
                <a:latin typeface="Pretendard SemiBold"/>
              </a:rPr>
              <a:t> 'STEP'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3429000"/>
            <a:ext cx="3390900" cy="60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16800" y="3517900"/>
            <a:ext cx="3454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SemiBold"/>
              </a:rPr>
              <a:t>CHAPTER 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" y="4178300"/>
            <a:ext cx="18059400" cy="242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600" b="false" i="false" u="none" strike="noStrike">
                <a:solidFill>
                  <a:srgbClr val="FFFFFF"/>
                </a:solidFill>
                <a:ea typeface="Pretendard SemiBold"/>
              </a:rPr>
              <a:t>개발</a:t>
            </a:r>
            <a:r>
              <a:rPr lang="en-US" sz="136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3600" b="false" i="false" u="none" strike="noStrike">
                <a:solidFill>
                  <a:srgbClr val="FFFFFF"/>
                </a:solidFill>
                <a:ea typeface="Pretendard SemiBold"/>
              </a:rPr>
              <a:t>현황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5400" y="9613900"/>
            <a:ext cx="889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300" b="false" i="false" u="none" strike="noStrike">
                <a:solidFill>
                  <a:srgbClr val="23294A"/>
                </a:solidFill>
                <a:latin typeface="Pretendard Regular"/>
              </a:rPr>
              <a:t>TAKE-OUT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" y="3530600"/>
            <a:ext cx="3848100" cy="518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4051300"/>
            <a:ext cx="1397000" cy="139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14600" y="4305300"/>
            <a:ext cx="889000" cy="889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2032000" y="6896100"/>
            <a:ext cx="18542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16000" y="59055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서비스</a:t>
            </a:r>
            <a:r>
              <a:rPr lang="en-US" sz="24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404100"/>
            <a:ext cx="3886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홈화면과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STEP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의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기능에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대해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자세하게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설명하는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소개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페이지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11200" y="3530600"/>
            <a:ext cx="3848100" cy="518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30400" y="4051300"/>
            <a:ext cx="1397000" cy="1397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4401800" y="6896100"/>
            <a:ext cx="18542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0" y="4229100"/>
            <a:ext cx="1054100" cy="1054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385800" y="59055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목표</a:t>
            </a:r>
            <a:r>
              <a:rPr lang="en-US" sz="24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85800" y="7404100"/>
            <a:ext cx="3886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개인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맞춤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AI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활용하여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목표를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설정할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수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있는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페이지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. 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83700" y="3530600"/>
            <a:ext cx="3848100" cy="518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02900" y="4051300"/>
            <a:ext cx="1397000" cy="139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0274300" y="6896100"/>
            <a:ext cx="18542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82300" y="4445000"/>
            <a:ext cx="838200" cy="635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245600" y="59055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일상</a:t>
            </a:r>
            <a:r>
              <a:rPr lang="en-US" sz="24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공유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58300" y="7404100"/>
            <a:ext cx="3886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개인의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목표성과와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일상을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공유할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수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있는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페이지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81600" y="3530600"/>
            <a:ext cx="3848100" cy="5181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00800" y="4051300"/>
            <a:ext cx="1397000" cy="1397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6172200" y="6896100"/>
            <a:ext cx="18542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67500" y="4330700"/>
            <a:ext cx="863600" cy="8636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156200" y="59055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로그인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56200" y="7404100"/>
            <a:ext cx="3886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로그인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/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비밀번호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찾기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&amp;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변경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등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로그인과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관련된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페이지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구현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1700" y="3873500"/>
            <a:ext cx="10134600" cy="505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23600" y="2971800"/>
            <a:ext cx="6527800" cy="637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서비스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00" y="3238500"/>
            <a:ext cx="16852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홈화면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&amp;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서비스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소개</a:t>
            </a:r>
            <a:r>
              <a:rPr lang="en-US" sz="21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23294A"/>
                </a:solidFill>
                <a:ea typeface="Pretendard Regular"/>
              </a:rPr>
              <a:t>페이지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4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TAKE-OUT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